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4" r:id="rId8"/>
    <p:sldId id="265" r:id="rId9"/>
    <p:sldId id="262" r:id="rId10"/>
    <p:sldId id="263"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95175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581870"/>
            <a:ext cx="7477601" cy="1666399"/>
          </a:xfrm>
          <a:prstGeom prst="rect">
            <a:avLst/>
          </a:prstGeom>
          <a:noFill/>
          <a:ln/>
        </p:spPr>
        <p:txBody>
          <a:bodyPr wrap="square" rtlCol="0" anchor="t"/>
          <a:lstStyle/>
          <a:p>
            <a:pPr marL="0" indent="0">
              <a:lnSpc>
                <a:spcPts val="6561"/>
              </a:lnSpc>
              <a:buNone/>
            </a:pPr>
            <a:r>
              <a:rPr lang="en-US" sz="5249" b="1" kern="0" spc="-157" dirty="0">
                <a:solidFill>
                  <a:srgbClr val="591CE6"/>
                </a:solidFill>
                <a:latin typeface="p22-mackinac-pro" pitchFamily="34" charset="0"/>
                <a:ea typeface="p22-mackinac-pro" pitchFamily="34" charset="-122"/>
                <a:cs typeface="p22-mackinac-pro" pitchFamily="34" charset="-120"/>
              </a:rPr>
              <a:t>Library Management System</a:t>
            </a:r>
            <a:endParaRPr lang="en-US" sz="5249" dirty="0"/>
          </a:p>
        </p:txBody>
      </p:sp>
      <p:sp>
        <p:nvSpPr>
          <p:cNvPr id="6" name="Text 3"/>
          <p:cNvSpPr/>
          <p:nvPr/>
        </p:nvSpPr>
        <p:spPr>
          <a:xfrm>
            <a:off x="833199" y="4581525"/>
            <a:ext cx="7477601" cy="1066205"/>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Welcome to our presentation on Library Management System. Discover the solution that simplifies library operations and enhances user experience.</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w="13811">
            <a:solidFill>
              <a:srgbClr val="E5E0DF"/>
            </a:solidFill>
            <a:prstDash val="solid"/>
          </a:ln>
        </p:spPr>
      </p:sp>
      <p:sp>
        <p:nvSpPr>
          <p:cNvPr id="4" name="Text 2"/>
          <p:cNvSpPr/>
          <p:nvPr/>
        </p:nvSpPr>
        <p:spPr>
          <a:xfrm>
            <a:off x="2037993" y="3767614"/>
            <a:ext cx="4443889"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Thank You</a:t>
            </a:r>
            <a:endParaRPr lang="en-US" sz="4374" dirty="0"/>
          </a:p>
        </p:txBody>
      </p:sp>
      <p:pic>
        <p:nvPicPr>
          <p:cNvPr id="5"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w="13811">
            <a:solidFill>
              <a:srgbClr val="E5E0DF"/>
            </a:solidFill>
            <a:prstDash val="solid"/>
          </a:ln>
        </p:spPr>
      </p:sp>
      <p:sp>
        <p:nvSpPr>
          <p:cNvPr id="4" name="Text 2"/>
          <p:cNvSpPr/>
          <p:nvPr/>
        </p:nvSpPr>
        <p:spPr>
          <a:xfrm>
            <a:off x="2037993" y="2673429"/>
            <a:ext cx="4443889"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Team Members</a:t>
            </a:r>
            <a:endParaRPr lang="en-US" sz="4374" dirty="0"/>
          </a:p>
        </p:txBody>
      </p:sp>
      <p:sp>
        <p:nvSpPr>
          <p:cNvPr id="5" name="Shape 3"/>
          <p:cNvSpPr/>
          <p:nvPr/>
        </p:nvSpPr>
        <p:spPr>
          <a:xfrm>
            <a:off x="2037993" y="3812143"/>
            <a:ext cx="2471976" cy="1743908"/>
          </a:xfrm>
          <a:prstGeom prst="roundRect">
            <a:avLst>
              <a:gd name="adj" fmla="val 5734"/>
            </a:avLst>
          </a:prstGeom>
          <a:solidFill>
            <a:srgbClr val="E0D7F4"/>
          </a:solidFill>
          <a:ln w="13811">
            <a:solidFill>
              <a:srgbClr val="C1AFE9"/>
            </a:solidFill>
            <a:prstDash val="solid"/>
          </a:ln>
        </p:spPr>
      </p:sp>
      <p:sp>
        <p:nvSpPr>
          <p:cNvPr id="6" name="Text 4"/>
          <p:cNvSpPr/>
          <p:nvPr/>
        </p:nvSpPr>
        <p:spPr>
          <a:xfrm>
            <a:off x="2273975" y="4048125"/>
            <a:ext cx="2000012"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Rajvir Saini </a:t>
            </a:r>
            <a:endParaRPr lang="en-US" sz="2187" dirty="0"/>
          </a:p>
        </p:txBody>
      </p:sp>
      <p:sp>
        <p:nvSpPr>
          <p:cNvPr id="7" name="Shape 5"/>
          <p:cNvSpPr/>
          <p:nvPr/>
        </p:nvSpPr>
        <p:spPr>
          <a:xfrm>
            <a:off x="4732139" y="3812143"/>
            <a:ext cx="2471976" cy="1743908"/>
          </a:xfrm>
          <a:prstGeom prst="roundRect">
            <a:avLst>
              <a:gd name="adj" fmla="val 5734"/>
            </a:avLst>
          </a:prstGeom>
          <a:solidFill>
            <a:srgbClr val="E0D7F4"/>
          </a:solidFill>
          <a:ln w="13811">
            <a:solidFill>
              <a:srgbClr val="C1AFE9"/>
            </a:solidFill>
            <a:prstDash val="solid"/>
          </a:ln>
        </p:spPr>
      </p:sp>
      <p:sp>
        <p:nvSpPr>
          <p:cNvPr id="8" name="Text 6"/>
          <p:cNvSpPr/>
          <p:nvPr/>
        </p:nvSpPr>
        <p:spPr>
          <a:xfrm>
            <a:off x="4968121" y="4048125"/>
            <a:ext cx="2000012"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Akash Ks</a:t>
            </a:r>
            <a:endParaRPr lang="en-US" sz="2187" dirty="0"/>
          </a:p>
        </p:txBody>
      </p:sp>
      <p:sp>
        <p:nvSpPr>
          <p:cNvPr id="9" name="Shape 7"/>
          <p:cNvSpPr/>
          <p:nvPr/>
        </p:nvSpPr>
        <p:spPr>
          <a:xfrm>
            <a:off x="7426285" y="3812143"/>
            <a:ext cx="2471976" cy="1743908"/>
          </a:xfrm>
          <a:prstGeom prst="roundRect">
            <a:avLst>
              <a:gd name="adj" fmla="val 5734"/>
            </a:avLst>
          </a:prstGeom>
          <a:solidFill>
            <a:srgbClr val="E0D7F4"/>
          </a:solidFill>
          <a:ln w="13811">
            <a:solidFill>
              <a:srgbClr val="C1AFE9"/>
            </a:solidFill>
            <a:prstDash val="solid"/>
          </a:ln>
        </p:spPr>
      </p:sp>
      <p:sp>
        <p:nvSpPr>
          <p:cNvPr id="10" name="Text 8"/>
          <p:cNvSpPr/>
          <p:nvPr/>
        </p:nvSpPr>
        <p:spPr>
          <a:xfrm>
            <a:off x="7662267" y="4048125"/>
            <a:ext cx="2000012"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Krishna</a:t>
            </a:r>
            <a:endParaRPr lang="en-US" sz="2187" dirty="0"/>
          </a:p>
        </p:txBody>
      </p:sp>
      <p:sp>
        <p:nvSpPr>
          <p:cNvPr id="11" name="Shape 9"/>
          <p:cNvSpPr/>
          <p:nvPr/>
        </p:nvSpPr>
        <p:spPr>
          <a:xfrm>
            <a:off x="10120432" y="3812143"/>
            <a:ext cx="2471976" cy="1743908"/>
          </a:xfrm>
          <a:prstGeom prst="roundRect">
            <a:avLst>
              <a:gd name="adj" fmla="val 5734"/>
            </a:avLst>
          </a:prstGeom>
          <a:solidFill>
            <a:srgbClr val="E0D7F4"/>
          </a:solidFill>
          <a:ln w="13811">
            <a:solidFill>
              <a:srgbClr val="C1AFE9"/>
            </a:solidFill>
            <a:prstDash val="solid"/>
          </a:ln>
        </p:spPr>
      </p:sp>
      <p:sp>
        <p:nvSpPr>
          <p:cNvPr id="12" name="Text 10"/>
          <p:cNvSpPr/>
          <p:nvPr/>
        </p:nvSpPr>
        <p:spPr>
          <a:xfrm>
            <a:off x="10356413" y="4048125"/>
            <a:ext cx="2000012" cy="694373"/>
          </a:xfrm>
          <a:prstGeom prst="rect">
            <a:avLst/>
          </a:prstGeom>
          <a:noFill/>
          <a:ln/>
        </p:spPr>
        <p:txBody>
          <a:bodyPr wrap="squar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Dhiraj Chauhan</a:t>
            </a:r>
            <a:endParaRPr lang="en-US" sz="2187" dirty="0"/>
          </a:p>
        </p:txBody>
      </p:sp>
      <p:sp>
        <p:nvSpPr>
          <p:cNvPr id="13" name="Text 11"/>
          <p:cNvSpPr/>
          <p:nvPr/>
        </p:nvSpPr>
        <p:spPr>
          <a:xfrm>
            <a:off x="10356413" y="4964668"/>
            <a:ext cx="2000012" cy="355402"/>
          </a:xfrm>
          <a:prstGeom prst="rect">
            <a:avLst/>
          </a:prstGeom>
          <a:noFill/>
          <a:ln/>
        </p:spPr>
        <p:txBody>
          <a:bodyPr wrap="none" rtlCol="0" anchor="t"/>
          <a:lstStyle/>
          <a:p>
            <a:pPr marL="0" indent="0" algn="l">
              <a:lnSpc>
                <a:spcPts val="2799"/>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w="13811">
            <a:solidFill>
              <a:srgbClr val="E5E0DF"/>
            </a:solidFill>
            <a:prstDash val="solid"/>
          </a:ln>
        </p:spPr>
      </p:sp>
      <p:sp>
        <p:nvSpPr>
          <p:cNvPr id="4" name="Text 2"/>
          <p:cNvSpPr/>
          <p:nvPr/>
        </p:nvSpPr>
        <p:spPr>
          <a:xfrm>
            <a:off x="2037993" y="2357080"/>
            <a:ext cx="4443889"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Abstract</a:t>
            </a:r>
            <a:endParaRPr lang="en-US" sz="4374" dirty="0"/>
          </a:p>
        </p:txBody>
      </p:sp>
      <p:sp>
        <p:nvSpPr>
          <p:cNvPr id="5" name="Text 3"/>
          <p:cNvSpPr/>
          <p:nvPr/>
        </p:nvSpPr>
        <p:spPr>
          <a:xfrm>
            <a:off x="2037993" y="3384709"/>
            <a:ext cx="10554414" cy="2487811"/>
          </a:xfrm>
          <a:prstGeom prst="rect">
            <a:avLst/>
          </a:prstGeom>
          <a:noFill/>
          <a:ln/>
        </p:spPr>
        <p:txBody>
          <a:bodyPr wrap="square" rtlCol="0" anchor="t"/>
          <a:lstStyle/>
          <a:p>
            <a:pPr marL="0" indent="0">
              <a:lnSpc>
                <a:spcPts val="2799"/>
              </a:lnSpc>
              <a:buNone/>
            </a:pPr>
            <a:r>
              <a:rPr lang="en-US" sz="1750" dirty="0">
                <a:solidFill>
                  <a:srgbClr val="272525"/>
                </a:solidFill>
                <a:latin typeface="Eudoxus Sans" pitchFamily="34" charset="0"/>
                <a:ea typeface="Eudoxus Sans" pitchFamily="34" charset="-122"/>
                <a:cs typeface="Eudoxus Sans" pitchFamily="34" charset="-120"/>
              </a:rPr>
              <a:t>The Library Management System automates library processes, simplifies resource management, and enhances user satisfaction. With its user-friendly interface and advanced features, the system streamlines operations, making it easier for librarians and patrons. It provides seamless access to resources, promotes efficient borrowing and returning, and enables users to explore a wide range of materials. The system offers personalized recommendations and a user-friendly search interface, ensuring an enjoyable library experience. It's the perfect tool for enhancing library services and providing an exceptional user experience.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249972" y="0"/>
            <a:ext cx="14630400" cy="8229600"/>
          </a:xfrm>
          <a:prstGeom prst="rect">
            <a:avLst/>
          </a:prstGeom>
          <a:solidFill>
            <a:srgbClr val="FDFAF7"/>
          </a:solidFill>
          <a:ln w="13811">
            <a:solidFill>
              <a:srgbClr val="E5E0DF"/>
            </a:solidFill>
            <a:prstDash val="solid"/>
          </a:ln>
        </p:spPr>
      </p:sp>
      <p:sp>
        <p:nvSpPr>
          <p:cNvPr id="4" name="Text 2"/>
          <p:cNvSpPr/>
          <p:nvPr/>
        </p:nvSpPr>
        <p:spPr>
          <a:xfrm>
            <a:off x="2037993" y="1354336"/>
            <a:ext cx="4443889"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Objectives</a:t>
            </a:r>
            <a:endParaRPr lang="en-US" sz="4374" dirty="0"/>
          </a:p>
        </p:txBody>
      </p:sp>
      <p:sp>
        <p:nvSpPr>
          <p:cNvPr id="5" name="Shape 3"/>
          <p:cNvSpPr/>
          <p:nvPr/>
        </p:nvSpPr>
        <p:spPr>
          <a:xfrm>
            <a:off x="7293054" y="2493050"/>
            <a:ext cx="44410" cy="4382095"/>
          </a:xfrm>
          <a:prstGeom prst="rect">
            <a:avLst/>
          </a:prstGeom>
          <a:solidFill>
            <a:srgbClr val="C1AFE9"/>
          </a:solidFill>
          <a:ln/>
        </p:spPr>
      </p:sp>
      <p:sp>
        <p:nvSpPr>
          <p:cNvPr id="6" name="Shape 4"/>
          <p:cNvSpPr/>
          <p:nvPr/>
        </p:nvSpPr>
        <p:spPr>
          <a:xfrm>
            <a:off x="7565172" y="2894350"/>
            <a:ext cx="777597" cy="44410"/>
          </a:xfrm>
          <a:prstGeom prst="rect">
            <a:avLst/>
          </a:prstGeom>
          <a:solidFill>
            <a:srgbClr val="C1AFE9"/>
          </a:solidFill>
          <a:ln/>
        </p:spPr>
      </p:sp>
      <p:sp>
        <p:nvSpPr>
          <p:cNvPr id="7" name="Shape 5"/>
          <p:cNvSpPr/>
          <p:nvPr/>
        </p:nvSpPr>
        <p:spPr>
          <a:xfrm>
            <a:off x="7065228" y="2666643"/>
            <a:ext cx="499943" cy="499943"/>
          </a:xfrm>
          <a:prstGeom prst="roundRect">
            <a:avLst>
              <a:gd name="adj" fmla="val 20000"/>
            </a:avLst>
          </a:prstGeom>
          <a:solidFill>
            <a:srgbClr val="E0D7F4"/>
          </a:solidFill>
          <a:ln w="13811">
            <a:solidFill>
              <a:srgbClr val="C1AFE9"/>
            </a:solidFill>
            <a:prstDash val="solid"/>
          </a:ln>
        </p:spPr>
      </p:sp>
      <p:sp>
        <p:nvSpPr>
          <p:cNvPr id="8" name="Text 6"/>
          <p:cNvSpPr/>
          <p:nvPr/>
        </p:nvSpPr>
        <p:spPr>
          <a:xfrm>
            <a:off x="7251561" y="2708315"/>
            <a:ext cx="12727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7"/>
          <p:cNvSpPr/>
          <p:nvPr/>
        </p:nvSpPr>
        <p:spPr>
          <a:xfrm>
            <a:off x="8537258" y="2715220"/>
            <a:ext cx="2911197"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Streamline Operations</a:t>
            </a:r>
            <a:endParaRPr lang="en-US" sz="2187" dirty="0"/>
          </a:p>
        </p:txBody>
      </p:sp>
      <p:sp>
        <p:nvSpPr>
          <p:cNvPr id="10" name="Text 8"/>
          <p:cNvSpPr/>
          <p:nvPr/>
        </p:nvSpPr>
        <p:spPr>
          <a:xfrm>
            <a:off x="8537258" y="3284577"/>
            <a:ext cx="4055150" cy="1066205"/>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Optimize workflows to simplify cataloging, borrowing, and returning processes.</a:t>
            </a:r>
            <a:endParaRPr lang="en-US" sz="1750" dirty="0"/>
          </a:p>
        </p:txBody>
      </p:sp>
      <p:sp>
        <p:nvSpPr>
          <p:cNvPr id="11" name="Shape 9"/>
          <p:cNvSpPr/>
          <p:nvPr/>
        </p:nvSpPr>
        <p:spPr>
          <a:xfrm>
            <a:off x="6287631" y="4005203"/>
            <a:ext cx="777597" cy="44410"/>
          </a:xfrm>
          <a:prstGeom prst="rect">
            <a:avLst/>
          </a:prstGeom>
          <a:solidFill>
            <a:srgbClr val="C1AFE9"/>
          </a:solidFill>
          <a:ln/>
        </p:spPr>
      </p:sp>
      <p:sp>
        <p:nvSpPr>
          <p:cNvPr id="12" name="Shape 10"/>
          <p:cNvSpPr/>
          <p:nvPr/>
        </p:nvSpPr>
        <p:spPr>
          <a:xfrm>
            <a:off x="7065228" y="3777496"/>
            <a:ext cx="499943" cy="499943"/>
          </a:xfrm>
          <a:prstGeom prst="roundRect">
            <a:avLst>
              <a:gd name="adj" fmla="val 20000"/>
            </a:avLst>
          </a:prstGeom>
          <a:solidFill>
            <a:srgbClr val="E0D7F4"/>
          </a:solidFill>
          <a:ln w="13811">
            <a:solidFill>
              <a:srgbClr val="C1AFE9"/>
            </a:solidFill>
            <a:prstDash val="solid"/>
          </a:ln>
        </p:spPr>
      </p:sp>
      <p:sp>
        <p:nvSpPr>
          <p:cNvPr id="13" name="Text 11"/>
          <p:cNvSpPr/>
          <p:nvPr/>
        </p:nvSpPr>
        <p:spPr>
          <a:xfrm>
            <a:off x="7224891" y="3819168"/>
            <a:ext cx="18061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4" name="Text 12"/>
          <p:cNvSpPr/>
          <p:nvPr/>
        </p:nvSpPr>
        <p:spPr>
          <a:xfrm>
            <a:off x="3311485" y="3826073"/>
            <a:ext cx="2781657" cy="347186"/>
          </a:xfrm>
          <a:prstGeom prst="rect">
            <a:avLst/>
          </a:prstGeom>
          <a:noFill/>
          <a:ln/>
        </p:spPr>
        <p:txBody>
          <a:bodyPr wrap="none" rtlCol="0" anchor="t"/>
          <a:lstStyle/>
          <a:p>
            <a:pPr marL="0" indent="0" algn="r">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Improve Accessibility</a:t>
            </a:r>
            <a:endParaRPr lang="en-US" sz="2187" dirty="0"/>
          </a:p>
        </p:txBody>
      </p:sp>
      <p:sp>
        <p:nvSpPr>
          <p:cNvPr id="15" name="Text 13"/>
          <p:cNvSpPr/>
          <p:nvPr/>
        </p:nvSpPr>
        <p:spPr>
          <a:xfrm>
            <a:off x="2037993" y="4395430"/>
            <a:ext cx="4055150" cy="1066205"/>
          </a:xfrm>
          <a:prstGeom prst="rect">
            <a:avLst/>
          </a:prstGeom>
          <a:noFill/>
          <a:ln/>
        </p:spPr>
        <p:txBody>
          <a:bodyPr wrap="square" rtlCol="0" anchor="t"/>
          <a:lstStyle/>
          <a:p>
            <a:pPr marL="0" indent="0" algn="r">
              <a:lnSpc>
                <a:spcPts val="2799"/>
              </a:lnSpc>
              <a:buNone/>
            </a:pPr>
            <a:r>
              <a:rPr lang="en-US" sz="1750" dirty="0">
                <a:solidFill>
                  <a:srgbClr val="272525"/>
                </a:solidFill>
                <a:latin typeface="Eudoxus Sans" pitchFamily="34" charset="0"/>
                <a:ea typeface="Eudoxus Sans" pitchFamily="34" charset="-122"/>
                <a:cs typeface="Eudoxus Sans" pitchFamily="34" charset="-120"/>
              </a:rPr>
              <a:t>Enhance user experience with intuitive  user interfaces and online access to resources.</a:t>
            </a:r>
            <a:endParaRPr lang="en-US" sz="1750" dirty="0"/>
          </a:p>
        </p:txBody>
      </p:sp>
      <p:sp>
        <p:nvSpPr>
          <p:cNvPr id="16" name="Shape 14"/>
          <p:cNvSpPr/>
          <p:nvPr/>
        </p:nvSpPr>
        <p:spPr>
          <a:xfrm>
            <a:off x="7565172" y="5196423"/>
            <a:ext cx="777597" cy="44410"/>
          </a:xfrm>
          <a:prstGeom prst="rect">
            <a:avLst/>
          </a:prstGeom>
          <a:solidFill>
            <a:srgbClr val="C1AFE9"/>
          </a:solidFill>
          <a:ln/>
        </p:spPr>
      </p:sp>
      <p:sp>
        <p:nvSpPr>
          <p:cNvPr id="17" name="Shape 15"/>
          <p:cNvSpPr/>
          <p:nvPr/>
        </p:nvSpPr>
        <p:spPr>
          <a:xfrm>
            <a:off x="7065228" y="4968716"/>
            <a:ext cx="499943" cy="499943"/>
          </a:xfrm>
          <a:prstGeom prst="roundRect">
            <a:avLst>
              <a:gd name="adj" fmla="val 20000"/>
            </a:avLst>
          </a:prstGeom>
          <a:solidFill>
            <a:srgbClr val="E0D7F4"/>
          </a:solidFill>
          <a:ln w="13811">
            <a:solidFill>
              <a:srgbClr val="C1AFE9"/>
            </a:solidFill>
            <a:prstDash val="solid"/>
          </a:ln>
        </p:spPr>
      </p:sp>
      <p:sp>
        <p:nvSpPr>
          <p:cNvPr id="18" name="Text 16"/>
          <p:cNvSpPr/>
          <p:nvPr/>
        </p:nvSpPr>
        <p:spPr>
          <a:xfrm>
            <a:off x="7221081" y="5010388"/>
            <a:ext cx="18823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9" name="Text 17"/>
          <p:cNvSpPr/>
          <p:nvPr/>
        </p:nvSpPr>
        <p:spPr>
          <a:xfrm>
            <a:off x="8537258" y="5017294"/>
            <a:ext cx="2698552"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Ensure Data Security</a:t>
            </a:r>
            <a:endParaRPr lang="en-US" sz="2187" dirty="0"/>
          </a:p>
        </p:txBody>
      </p:sp>
      <p:sp>
        <p:nvSpPr>
          <p:cNvPr id="20" name="Text 18"/>
          <p:cNvSpPr/>
          <p:nvPr/>
        </p:nvSpPr>
        <p:spPr>
          <a:xfrm>
            <a:off x="8537258" y="5586651"/>
            <a:ext cx="4055150" cy="1066205"/>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Implement robust security measures to protect user information and library assets.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w="13811">
            <a:solidFill>
              <a:srgbClr val="E5E0DF"/>
            </a:solidFill>
            <a:prstDash val="solid"/>
          </a:ln>
        </p:spPr>
      </p:sp>
      <p:sp>
        <p:nvSpPr>
          <p:cNvPr id="4" name="Text 2"/>
          <p:cNvSpPr/>
          <p:nvPr/>
        </p:nvSpPr>
        <p:spPr>
          <a:xfrm>
            <a:off x="2037993" y="772478"/>
            <a:ext cx="5800844"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Features Implemented</a:t>
            </a:r>
            <a:endParaRPr lang="en-US" sz="4374" dirty="0"/>
          </a:p>
        </p:txBody>
      </p:sp>
      <p:sp>
        <p:nvSpPr>
          <p:cNvPr id="5" name="Shape 3"/>
          <p:cNvSpPr/>
          <p:nvPr/>
        </p:nvSpPr>
        <p:spPr>
          <a:xfrm>
            <a:off x="7293054" y="1911191"/>
            <a:ext cx="44410" cy="5545812"/>
          </a:xfrm>
          <a:prstGeom prst="rect">
            <a:avLst/>
          </a:prstGeom>
          <a:solidFill>
            <a:srgbClr val="C1AFE9"/>
          </a:solidFill>
          <a:ln/>
        </p:spPr>
      </p:sp>
      <p:sp>
        <p:nvSpPr>
          <p:cNvPr id="6" name="Shape 4"/>
          <p:cNvSpPr/>
          <p:nvPr/>
        </p:nvSpPr>
        <p:spPr>
          <a:xfrm>
            <a:off x="7565172" y="2312491"/>
            <a:ext cx="777597" cy="44410"/>
          </a:xfrm>
          <a:prstGeom prst="rect">
            <a:avLst/>
          </a:prstGeom>
          <a:solidFill>
            <a:srgbClr val="C1AFE9"/>
          </a:solidFill>
          <a:ln/>
        </p:spPr>
      </p:sp>
      <p:sp>
        <p:nvSpPr>
          <p:cNvPr id="7" name="Shape 5"/>
          <p:cNvSpPr/>
          <p:nvPr/>
        </p:nvSpPr>
        <p:spPr>
          <a:xfrm>
            <a:off x="7065228" y="2084784"/>
            <a:ext cx="499943" cy="499943"/>
          </a:xfrm>
          <a:prstGeom prst="roundRect">
            <a:avLst>
              <a:gd name="adj" fmla="val 20000"/>
            </a:avLst>
          </a:prstGeom>
          <a:solidFill>
            <a:srgbClr val="E0D7F4"/>
          </a:solidFill>
          <a:ln w="13811">
            <a:solidFill>
              <a:srgbClr val="C1AFE9"/>
            </a:solidFill>
            <a:prstDash val="solid"/>
          </a:ln>
        </p:spPr>
      </p:sp>
      <p:sp>
        <p:nvSpPr>
          <p:cNvPr id="8" name="Text 6"/>
          <p:cNvSpPr/>
          <p:nvPr/>
        </p:nvSpPr>
        <p:spPr>
          <a:xfrm>
            <a:off x="7251561" y="2126456"/>
            <a:ext cx="12727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1</a:t>
            </a:r>
            <a:endParaRPr lang="en-US" sz="2624" dirty="0"/>
          </a:p>
        </p:txBody>
      </p:sp>
      <p:sp>
        <p:nvSpPr>
          <p:cNvPr id="9" name="Text 7"/>
          <p:cNvSpPr/>
          <p:nvPr/>
        </p:nvSpPr>
        <p:spPr>
          <a:xfrm>
            <a:off x="8537258" y="2133362"/>
            <a:ext cx="3715345"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Remember Login Credentials</a:t>
            </a:r>
            <a:endParaRPr lang="en-US" sz="2187" dirty="0"/>
          </a:p>
        </p:txBody>
      </p:sp>
      <p:sp>
        <p:nvSpPr>
          <p:cNvPr id="10" name="Text 8"/>
          <p:cNvSpPr/>
          <p:nvPr/>
        </p:nvSpPr>
        <p:spPr>
          <a:xfrm>
            <a:off x="8537258" y="2702719"/>
            <a:ext cx="4055150"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Allows users to save their login details for future use.</a:t>
            </a:r>
            <a:endParaRPr lang="en-US" sz="1750" dirty="0"/>
          </a:p>
        </p:txBody>
      </p:sp>
      <p:sp>
        <p:nvSpPr>
          <p:cNvPr id="11" name="Shape 9"/>
          <p:cNvSpPr/>
          <p:nvPr/>
        </p:nvSpPr>
        <p:spPr>
          <a:xfrm>
            <a:off x="6287631" y="3423345"/>
            <a:ext cx="777597" cy="44410"/>
          </a:xfrm>
          <a:prstGeom prst="rect">
            <a:avLst/>
          </a:prstGeom>
          <a:solidFill>
            <a:srgbClr val="C1AFE9"/>
          </a:solidFill>
          <a:ln/>
        </p:spPr>
      </p:sp>
      <p:sp>
        <p:nvSpPr>
          <p:cNvPr id="12" name="Shape 10"/>
          <p:cNvSpPr/>
          <p:nvPr/>
        </p:nvSpPr>
        <p:spPr>
          <a:xfrm>
            <a:off x="7065228" y="3195638"/>
            <a:ext cx="499943" cy="499943"/>
          </a:xfrm>
          <a:prstGeom prst="roundRect">
            <a:avLst>
              <a:gd name="adj" fmla="val 20000"/>
            </a:avLst>
          </a:prstGeom>
          <a:solidFill>
            <a:srgbClr val="E0D7F4"/>
          </a:solidFill>
          <a:ln w="13811">
            <a:solidFill>
              <a:srgbClr val="C1AFE9"/>
            </a:solidFill>
            <a:prstDash val="solid"/>
          </a:ln>
        </p:spPr>
      </p:sp>
      <p:sp>
        <p:nvSpPr>
          <p:cNvPr id="13" name="Text 11"/>
          <p:cNvSpPr/>
          <p:nvPr/>
        </p:nvSpPr>
        <p:spPr>
          <a:xfrm>
            <a:off x="7224891" y="3237309"/>
            <a:ext cx="18061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2</a:t>
            </a:r>
            <a:endParaRPr lang="en-US" sz="2624" dirty="0"/>
          </a:p>
        </p:txBody>
      </p:sp>
      <p:sp>
        <p:nvSpPr>
          <p:cNvPr id="14" name="Text 12"/>
          <p:cNvSpPr/>
          <p:nvPr/>
        </p:nvSpPr>
        <p:spPr>
          <a:xfrm>
            <a:off x="3871198" y="3244215"/>
            <a:ext cx="2221944" cy="347186"/>
          </a:xfrm>
          <a:prstGeom prst="rect">
            <a:avLst/>
          </a:prstGeom>
          <a:noFill/>
          <a:ln/>
        </p:spPr>
        <p:txBody>
          <a:bodyPr wrap="none" rtlCol="0" anchor="t"/>
          <a:lstStyle/>
          <a:p>
            <a:pPr marL="0" indent="0" algn="r">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Search Function</a:t>
            </a:r>
            <a:endParaRPr lang="en-US" sz="2187" dirty="0"/>
          </a:p>
        </p:txBody>
      </p:sp>
      <p:sp>
        <p:nvSpPr>
          <p:cNvPr id="15" name="Text 13"/>
          <p:cNvSpPr/>
          <p:nvPr/>
        </p:nvSpPr>
        <p:spPr>
          <a:xfrm>
            <a:off x="2037993" y="3813572"/>
            <a:ext cx="4055150" cy="710803"/>
          </a:xfrm>
          <a:prstGeom prst="rect">
            <a:avLst/>
          </a:prstGeom>
          <a:noFill/>
          <a:ln/>
        </p:spPr>
        <p:txBody>
          <a:bodyPr wrap="square" rtlCol="0" anchor="t"/>
          <a:lstStyle/>
          <a:p>
            <a:pPr marL="0" indent="0" algn="r">
              <a:lnSpc>
                <a:spcPts val="2799"/>
              </a:lnSpc>
              <a:buNone/>
            </a:pPr>
            <a:r>
              <a:rPr lang="en-US" sz="1750" dirty="0">
                <a:solidFill>
                  <a:srgbClr val="272525"/>
                </a:solidFill>
                <a:latin typeface="Eudoxus Sans" pitchFamily="34" charset="0"/>
                <a:ea typeface="Eudoxus Sans" pitchFamily="34" charset="-122"/>
                <a:cs typeface="Eudoxus Sans" pitchFamily="34" charset="-120"/>
              </a:rPr>
              <a:t>Enables users to search for specific items or information within the system.</a:t>
            </a:r>
            <a:endParaRPr lang="en-US" sz="1750" dirty="0"/>
          </a:p>
        </p:txBody>
      </p:sp>
      <p:sp>
        <p:nvSpPr>
          <p:cNvPr id="16" name="Shape 14"/>
          <p:cNvSpPr/>
          <p:nvPr/>
        </p:nvSpPr>
        <p:spPr>
          <a:xfrm>
            <a:off x="7565172" y="4423112"/>
            <a:ext cx="777597" cy="44410"/>
          </a:xfrm>
          <a:prstGeom prst="rect">
            <a:avLst/>
          </a:prstGeom>
          <a:solidFill>
            <a:srgbClr val="C1AFE9"/>
          </a:solidFill>
          <a:ln/>
        </p:spPr>
      </p:sp>
      <p:sp>
        <p:nvSpPr>
          <p:cNvPr id="17" name="Shape 15"/>
          <p:cNvSpPr/>
          <p:nvPr/>
        </p:nvSpPr>
        <p:spPr>
          <a:xfrm>
            <a:off x="7065228" y="4195405"/>
            <a:ext cx="499943" cy="499943"/>
          </a:xfrm>
          <a:prstGeom prst="roundRect">
            <a:avLst>
              <a:gd name="adj" fmla="val 20000"/>
            </a:avLst>
          </a:prstGeom>
          <a:solidFill>
            <a:srgbClr val="E0D7F4"/>
          </a:solidFill>
          <a:ln w="13811">
            <a:solidFill>
              <a:srgbClr val="C1AFE9"/>
            </a:solidFill>
            <a:prstDash val="solid"/>
          </a:ln>
        </p:spPr>
      </p:sp>
      <p:sp>
        <p:nvSpPr>
          <p:cNvPr id="18" name="Text 16"/>
          <p:cNvSpPr/>
          <p:nvPr/>
        </p:nvSpPr>
        <p:spPr>
          <a:xfrm>
            <a:off x="7221081" y="4237077"/>
            <a:ext cx="18823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3</a:t>
            </a:r>
            <a:endParaRPr lang="en-US" sz="2624" dirty="0"/>
          </a:p>
        </p:txBody>
      </p:sp>
      <p:sp>
        <p:nvSpPr>
          <p:cNvPr id="19" name="Text 17"/>
          <p:cNvSpPr/>
          <p:nvPr/>
        </p:nvSpPr>
        <p:spPr>
          <a:xfrm>
            <a:off x="8537258" y="4243983"/>
            <a:ext cx="2464475"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Borrow and Return</a:t>
            </a:r>
            <a:endParaRPr lang="en-US" sz="2187" dirty="0"/>
          </a:p>
        </p:txBody>
      </p:sp>
      <p:sp>
        <p:nvSpPr>
          <p:cNvPr id="20" name="Text 18"/>
          <p:cNvSpPr/>
          <p:nvPr/>
        </p:nvSpPr>
        <p:spPr>
          <a:xfrm>
            <a:off x="8537258" y="4813340"/>
            <a:ext cx="4055150" cy="710803"/>
          </a:xfrm>
          <a:prstGeom prst="rect">
            <a:avLst/>
          </a:prstGeom>
          <a:noFill/>
          <a:ln/>
        </p:spPr>
        <p:txBody>
          <a:bodyPr wrap="squar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Allows users to borrow and return items from the library.</a:t>
            </a:r>
            <a:endParaRPr lang="en-US" sz="1750" dirty="0"/>
          </a:p>
        </p:txBody>
      </p:sp>
      <p:sp>
        <p:nvSpPr>
          <p:cNvPr id="21" name="Shape 19"/>
          <p:cNvSpPr/>
          <p:nvPr/>
        </p:nvSpPr>
        <p:spPr>
          <a:xfrm>
            <a:off x="6287631" y="5422999"/>
            <a:ext cx="777597" cy="44410"/>
          </a:xfrm>
          <a:prstGeom prst="rect">
            <a:avLst/>
          </a:prstGeom>
          <a:solidFill>
            <a:srgbClr val="C1AFE9"/>
          </a:solidFill>
          <a:ln/>
        </p:spPr>
      </p:sp>
      <p:sp>
        <p:nvSpPr>
          <p:cNvPr id="22" name="Shape 20"/>
          <p:cNvSpPr/>
          <p:nvPr/>
        </p:nvSpPr>
        <p:spPr>
          <a:xfrm>
            <a:off x="7065228" y="5195292"/>
            <a:ext cx="499943" cy="499943"/>
          </a:xfrm>
          <a:prstGeom prst="roundRect">
            <a:avLst>
              <a:gd name="adj" fmla="val 20000"/>
            </a:avLst>
          </a:prstGeom>
          <a:solidFill>
            <a:srgbClr val="E0D7F4"/>
          </a:solidFill>
          <a:ln w="13811">
            <a:solidFill>
              <a:srgbClr val="C1AFE9"/>
            </a:solidFill>
            <a:prstDash val="solid"/>
          </a:ln>
        </p:spPr>
      </p:sp>
      <p:sp>
        <p:nvSpPr>
          <p:cNvPr id="23" name="Text 21"/>
          <p:cNvSpPr/>
          <p:nvPr/>
        </p:nvSpPr>
        <p:spPr>
          <a:xfrm>
            <a:off x="7213461" y="5236964"/>
            <a:ext cx="203478" cy="416481"/>
          </a:xfrm>
          <a:prstGeom prst="rect">
            <a:avLst/>
          </a:prstGeom>
          <a:noFill/>
          <a:ln/>
        </p:spPr>
        <p:txBody>
          <a:bodyPr wrap="none" rtlCol="0" anchor="t"/>
          <a:lstStyle/>
          <a:p>
            <a:pPr marL="0" indent="0" algn="ctr">
              <a:lnSpc>
                <a:spcPts val="3281"/>
              </a:lnSpc>
              <a:buNone/>
            </a:pPr>
            <a:r>
              <a:rPr lang="en-US" sz="2624" b="1" kern="0" spc="-79" dirty="0">
                <a:solidFill>
                  <a:srgbClr val="272525"/>
                </a:solidFill>
                <a:latin typeface="p22-mackinac-pro" pitchFamily="34" charset="0"/>
                <a:ea typeface="p22-mackinac-pro" pitchFamily="34" charset="-122"/>
                <a:cs typeface="p22-mackinac-pro" pitchFamily="34" charset="-120"/>
              </a:rPr>
              <a:t>4</a:t>
            </a:r>
            <a:endParaRPr lang="en-US" sz="2624" dirty="0"/>
          </a:p>
        </p:txBody>
      </p:sp>
      <p:sp>
        <p:nvSpPr>
          <p:cNvPr id="24" name="Text 22"/>
          <p:cNvSpPr/>
          <p:nvPr/>
        </p:nvSpPr>
        <p:spPr>
          <a:xfrm>
            <a:off x="3871198" y="5243870"/>
            <a:ext cx="2221944" cy="347186"/>
          </a:xfrm>
          <a:prstGeom prst="rect">
            <a:avLst/>
          </a:prstGeom>
          <a:noFill/>
          <a:ln/>
        </p:spPr>
        <p:txBody>
          <a:bodyPr wrap="none" rtlCol="0" anchor="t"/>
          <a:lstStyle/>
          <a:p>
            <a:pPr marL="0" indent="0" algn="r">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OTP Verification</a:t>
            </a:r>
            <a:endParaRPr lang="en-US" sz="2187" dirty="0"/>
          </a:p>
        </p:txBody>
      </p:sp>
      <p:sp>
        <p:nvSpPr>
          <p:cNvPr id="25" name="Text 23"/>
          <p:cNvSpPr/>
          <p:nvPr/>
        </p:nvSpPr>
        <p:spPr>
          <a:xfrm>
            <a:off x="2037993" y="5813227"/>
            <a:ext cx="4055150" cy="1421606"/>
          </a:xfrm>
          <a:prstGeom prst="rect">
            <a:avLst/>
          </a:prstGeom>
          <a:noFill/>
          <a:ln/>
        </p:spPr>
        <p:txBody>
          <a:bodyPr wrap="square" rtlCol="0" anchor="t"/>
          <a:lstStyle/>
          <a:p>
            <a:pPr marL="0" indent="0" algn="r">
              <a:lnSpc>
                <a:spcPts val="2799"/>
              </a:lnSpc>
              <a:buNone/>
            </a:pPr>
            <a:r>
              <a:rPr lang="en-US" sz="1750" dirty="0">
                <a:solidFill>
                  <a:srgbClr val="272525"/>
                </a:solidFill>
                <a:latin typeface="Eudoxus Sans" pitchFamily="34" charset="0"/>
                <a:ea typeface="Eudoxus Sans" pitchFamily="34" charset="-122"/>
                <a:cs typeface="Eudoxus Sans" pitchFamily="34" charset="-120"/>
              </a:rPr>
              <a:t>Provides an extra layer of security by verifying users through verification links, ensuring that only authenticated users can log in.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21516"/>
            <a:ext cx="14630400" cy="8229600"/>
          </a:xfrm>
          <a:prstGeom prst="rect">
            <a:avLst/>
          </a:prstGeom>
          <a:solidFill>
            <a:srgbClr val="FDFAF7"/>
          </a:solidFill>
          <a:ln w="13811">
            <a:solidFill>
              <a:srgbClr val="E5E0DF"/>
            </a:solidFill>
            <a:prstDash val="solid"/>
          </a:ln>
        </p:spPr>
        <p:txBody>
          <a:bodyPr/>
          <a:lstStyle/>
          <a:p>
            <a:pPr marL="0" indent="0">
              <a:lnSpc>
                <a:spcPts val="5468"/>
              </a:lnSpc>
              <a:buNone/>
            </a:pPr>
            <a:r>
              <a:rPr lang="en-US" sz="3600" b="1" kern="0" spc="-131" dirty="0" err="1">
                <a:solidFill>
                  <a:srgbClr val="591CE6"/>
                </a:solidFill>
                <a:latin typeface="p22-mackinac-pro" pitchFamily="34" charset="0"/>
                <a:ea typeface="p22-mackinac-pro" pitchFamily="34" charset="-122"/>
                <a:cs typeface="p22-mackinac-pro" pitchFamily="34" charset="-120"/>
              </a:rPr>
              <a:t>Otp</a:t>
            </a:r>
            <a:r>
              <a:rPr lang="en-US" sz="3600" b="1" kern="0" spc="-131" dirty="0">
                <a:solidFill>
                  <a:srgbClr val="591CE6"/>
                </a:solidFill>
                <a:latin typeface="p22-mackinac-pro" pitchFamily="34" charset="0"/>
                <a:ea typeface="p22-mackinac-pro" pitchFamily="34" charset="-122"/>
                <a:cs typeface="p22-mackinac-pro" pitchFamily="34" charset="-120"/>
              </a:rPr>
              <a:t> verification:</a:t>
            </a:r>
          </a:p>
          <a:p>
            <a:pPr marL="0" indent="0">
              <a:lnSpc>
                <a:spcPts val="5468"/>
              </a:lnSpc>
              <a:buNone/>
            </a:pPr>
            <a:endParaRPr lang="en-US" sz="3600" dirty="0"/>
          </a:p>
        </p:txBody>
      </p:sp>
      <p:sp>
        <p:nvSpPr>
          <p:cNvPr id="4" name="Text 2"/>
          <p:cNvSpPr/>
          <p:nvPr/>
        </p:nvSpPr>
        <p:spPr>
          <a:xfrm>
            <a:off x="2037993" y="3767614"/>
            <a:ext cx="4443889" cy="694373"/>
          </a:xfrm>
          <a:prstGeom prst="rect">
            <a:avLst/>
          </a:prstGeom>
          <a:noFill/>
          <a:ln/>
        </p:spPr>
        <p:txBody>
          <a:bodyPr wrap="none" rtlCol="0" anchor="t"/>
          <a:lstStyle/>
          <a:p>
            <a:pPr marL="0" indent="0">
              <a:lnSpc>
                <a:spcPts val="5468"/>
              </a:lnSpc>
              <a:buNone/>
            </a:pPr>
            <a:endParaRPr lang="en-US" sz="4374" dirty="0"/>
          </a:p>
        </p:txBody>
      </p:sp>
      <p:pic>
        <p:nvPicPr>
          <p:cNvPr id="7" name="Picture 6">
            <a:extLst>
              <a:ext uri="{FF2B5EF4-FFF2-40B4-BE49-F238E27FC236}">
                <a16:creationId xmlns:a16="http://schemas.microsoft.com/office/drawing/2014/main" id="{D92999A5-182F-EF0F-1F4F-0A5FF6223487}"/>
              </a:ext>
            </a:extLst>
          </p:cNvPr>
          <p:cNvPicPr>
            <a:picLocks noChangeAspect="1"/>
          </p:cNvPicPr>
          <p:nvPr/>
        </p:nvPicPr>
        <p:blipFill rotWithShape="1">
          <a:blip r:embed="rId3"/>
          <a:srcRect l="9472" t="7302" r="9156" b="5121"/>
          <a:stretch/>
        </p:blipFill>
        <p:spPr>
          <a:xfrm>
            <a:off x="139848" y="720762"/>
            <a:ext cx="6788077" cy="4109422"/>
          </a:xfrm>
          <a:prstGeom prst="rect">
            <a:avLst/>
          </a:prstGeom>
        </p:spPr>
      </p:pic>
      <p:pic>
        <p:nvPicPr>
          <p:cNvPr id="9" name="Picture 8">
            <a:extLst>
              <a:ext uri="{FF2B5EF4-FFF2-40B4-BE49-F238E27FC236}">
                <a16:creationId xmlns:a16="http://schemas.microsoft.com/office/drawing/2014/main" id="{50E2E5D7-394D-CAD7-7B61-BC1C246735C8}"/>
              </a:ext>
            </a:extLst>
          </p:cNvPr>
          <p:cNvPicPr>
            <a:picLocks noChangeAspect="1"/>
          </p:cNvPicPr>
          <p:nvPr/>
        </p:nvPicPr>
        <p:blipFill rotWithShape="1">
          <a:blip r:embed="rId4"/>
          <a:srcRect t="12941" r="46397" b="39085"/>
          <a:stretch/>
        </p:blipFill>
        <p:spPr>
          <a:xfrm>
            <a:off x="6207163" y="3767614"/>
            <a:ext cx="7842325" cy="394805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AEB90-ACDE-0975-F05F-B036D2C95FF2}"/>
              </a:ext>
            </a:extLst>
          </p:cNvPr>
          <p:cNvPicPr>
            <a:picLocks noChangeAspect="1"/>
          </p:cNvPicPr>
          <p:nvPr/>
        </p:nvPicPr>
        <p:blipFill rotWithShape="1">
          <a:blip r:embed="rId2"/>
          <a:srcRect l="15092" t="52705" r="4488" b="17738"/>
          <a:stretch/>
        </p:blipFill>
        <p:spPr>
          <a:xfrm>
            <a:off x="0" y="5271247"/>
            <a:ext cx="13081299" cy="2872291"/>
          </a:xfrm>
          <a:prstGeom prst="rect">
            <a:avLst/>
          </a:prstGeom>
        </p:spPr>
      </p:pic>
      <p:pic>
        <p:nvPicPr>
          <p:cNvPr id="5" name="Picture 4">
            <a:extLst>
              <a:ext uri="{FF2B5EF4-FFF2-40B4-BE49-F238E27FC236}">
                <a16:creationId xmlns:a16="http://schemas.microsoft.com/office/drawing/2014/main" id="{0BB8149A-86D9-B6D7-72FD-D6B20B255F04}"/>
              </a:ext>
            </a:extLst>
          </p:cNvPr>
          <p:cNvPicPr>
            <a:picLocks noChangeAspect="1"/>
          </p:cNvPicPr>
          <p:nvPr/>
        </p:nvPicPr>
        <p:blipFill rotWithShape="1">
          <a:blip r:embed="rId3"/>
          <a:srcRect l="8208" t="44455" r="6474" b="4493"/>
          <a:stretch/>
        </p:blipFill>
        <p:spPr>
          <a:xfrm>
            <a:off x="578613" y="1043492"/>
            <a:ext cx="12502686" cy="4507454"/>
          </a:xfrm>
          <a:prstGeom prst="rect">
            <a:avLst/>
          </a:prstGeom>
        </p:spPr>
      </p:pic>
    </p:spTree>
    <p:extLst>
      <p:ext uri="{BB962C8B-B14F-4D97-AF65-F5344CB8AC3E}">
        <p14:creationId xmlns:p14="http://schemas.microsoft.com/office/powerpoint/2010/main" val="2131295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EC2E8F-7E06-4AA6-DC1B-2ED49FE62F4F}"/>
              </a:ext>
            </a:extLst>
          </p:cNvPr>
          <p:cNvPicPr>
            <a:picLocks noChangeAspect="1"/>
          </p:cNvPicPr>
          <p:nvPr/>
        </p:nvPicPr>
        <p:blipFill rotWithShape="1">
          <a:blip r:embed="rId2"/>
          <a:srcRect l="7985" t="16890" b="6970"/>
          <a:stretch/>
        </p:blipFill>
        <p:spPr>
          <a:xfrm>
            <a:off x="6734286" y="193637"/>
            <a:ext cx="7605657" cy="4722608"/>
          </a:xfrm>
          <a:prstGeom prst="rect">
            <a:avLst/>
          </a:prstGeom>
        </p:spPr>
      </p:pic>
      <p:pic>
        <p:nvPicPr>
          <p:cNvPr id="6" name="Picture 5">
            <a:extLst>
              <a:ext uri="{FF2B5EF4-FFF2-40B4-BE49-F238E27FC236}">
                <a16:creationId xmlns:a16="http://schemas.microsoft.com/office/drawing/2014/main" id="{24C03B26-8E7D-27CB-D6C3-25EE4EF53658}"/>
              </a:ext>
            </a:extLst>
          </p:cNvPr>
          <p:cNvPicPr>
            <a:picLocks noChangeAspect="1"/>
          </p:cNvPicPr>
          <p:nvPr/>
        </p:nvPicPr>
        <p:blipFill rotWithShape="1">
          <a:blip r:embed="rId3"/>
          <a:srcRect l="6880" t="9059" b="8717"/>
          <a:stretch/>
        </p:blipFill>
        <p:spPr>
          <a:xfrm>
            <a:off x="172122" y="2936839"/>
            <a:ext cx="7024743" cy="5174428"/>
          </a:xfrm>
          <a:prstGeom prst="rect">
            <a:avLst/>
          </a:prstGeom>
        </p:spPr>
      </p:pic>
    </p:spTree>
    <p:extLst>
      <p:ext uri="{BB962C8B-B14F-4D97-AF65-F5344CB8AC3E}">
        <p14:creationId xmlns:p14="http://schemas.microsoft.com/office/powerpoint/2010/main" val="349638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2140772" y="20836"/>
            <a:ext cx="14630400" cy="8229600"/>
          </a:xfrm>
          <a:prstGeom prst="rect">
            <a:avLst/>
          </a:prstGeom>
          <a:solidFill>
            <a:srgbClr val="FDFAF7"/>
          </a:solidFill>
          <a:ln w="13811">
            <a:solidFill>
              <a:srgbClr val="E5E0DF"/>
            </a:solidFill>
            <a:prstDash val="solid"/>
          </a:ln>
        </p:spPr>
      </p:sp>
      <p:sp>
        <p:nvSpPr>
          <p:cNvPr id="4" name="Text 2"/>
          <p:cNvSpPr/>
          <p:nvPr/>
        </p:nvSpPr>
        <p:spPr>
          <a:xfrm>
            <a:off x="2037993" y="934760"/>
            <a:ext cx="4443889" cy="694373"/>
          </a:xfrm>
          <a:prstGeom prst="rect">
            <a:avLst/>
          </a:prstGeom>
          <a:noFill/>
          <a:ln/>
        </p:spPr>
        <p:txBody>
          <a:bodyPr wrap="none" rtlCol="0" anchor="t"/>
          <a:lstStyle/>
          <a:p>
            <a:pPr marL="0" indent="0">
              <a:lnSpc>
                <a:spcPts val="5468"/>
              </a:lnSpc>
              <a:buNone/>
            </a:pPr>
            <a:r>
              <a:rPr lang="en-US" sz="4374" b="1" kern="0" spc="-131" dirty="0">
                <a:solidFill>
                  <a:srgbClr val="591CE6"/>
                </a:solidFill>
                <a:latin typeface="p22-mackinac-pro" pitchFamily="34" charset="0"/>
                <a:ea typeface="p22-mackinac-pro" pitchFamily="34" charset="-122"/>
                <a:cs typeface="p22-mackinac-pro" pitchFamily="34" charset="-120"/>
              </a:rPr>
              <a:t>Tools Used</a:t>
            </a:r>
            <a:endParaRPr lang="en-US" sz="4374" dirty="0"/>
          </a:p>
        </p:txBody>
      </p:sp>
      <p:pic>
        <p:nvPicPr>
          <p:cNvPr id="5" name="Image 0" descr="preencoded.png"/>
          <p:cNvPicPr>
            <a:picLocks noChangeAspect="1"/>
          </p:cNvPicPr>
          <p:nvPr/>
        </p:nvPicPr>
        <p:blipFill>
          <a:blip r:embed="rId3"/>
          <a:stretch>
            <a:fillRect/>
          </a:stretch>
        </p:blipFill>
        <p:spPr>
          <a:xfrm>
            <a:off x="2037993" y="1962388"/>
            <a:ext cx="1110972" cy="1777484"/>
          </a:xfrm>
          <a:prstGeom prst="rect">
            <a:avLst/>
          </a:prstGeom>
        </p:spPr>
      </p:pic>
      <p:sp>
        <p:nvSpPr>
          <p:cNvPr id="6" name="Text 3"/>
          <p:cNvSpPr/>
          <p:nvPr/>
        </p:nvSpPr>
        <p:spPr>
          <a:xfrm>
            <a:off x="3482221" y="2184559"/>
            <a:ext cx="3177897"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Programming Languages</a:t>
            </a:r>
            <a:endParaRPr lang="en-US" sz="2187" dirty="0"/>
          </a:p>
        </p:txBody>
      </p:sp>
      <p:sp>
        <p:nvSpPr>
          <p:cNvPr id="7" name="Text 4"/>
          <p:cNvSpPr/>
          <p:nvPr/>
        </p:nvSpPr>
        <p:spPr>
          <a:xfrm>
            <a:off x="3482221" y="2753916"/>
            <a:ext cx="9110186" cy="355402"/>
          </a:xfrm>
          <a:prstGeom prst="rect">
            <a:avLst/>
          </a:prstGeom>
          <a:noFill/>
          <a:ln/>
        </p:spPr>
        <p:txBody>
          <a:bodyPr wrap="non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Java, JavaScript, HTML, CSS</a:t>
            </a:r>
            <a:endParaRPr lang="en-US" sz="1750" dirty="0"/>
          </a:p>
        </p:txBody>
      </p:sp>
      <p:pic>
        <p:nvPicPr>
          <p:cNvPr id="8" name="Image 1" descr="preencoded.png"/>
          <p:cNvPicPr>
            <a:picLocks noChangeAspect="1"/>
          </p:cNvPicPr>
          <p:nvPr/>
        </p:nvPicPr>
        <p:blipFill>
          <a:blip r:embed="rId4"/>
          <a:stretch>
            <a:fillRect/>
          </a:stretch>
        </p:blipFill>
        <p:spPr>
          <a:xfrm>
            <a:off x="2037993" y="3739872"/>
            <a:ext cx="1110972" cy="1777484"/>
          </a:xfrm>
          <a:prstGeom prst="rect">
            <a:avLst/>
          </a:prstGeom>
        </p:spPr>
      </p:pic>
      <p:sp>
        <p:nvSpPr>
          <p:cNvPr id="9" name="Text 5"/>
          <p:cNvSpPr/>
          <p:nvPr/>
        </p:nvSpPr>
        <p:spPr>
          <a:xfrm>
            <a:off x="3482221" y="3962043"/>
            <a:ext cx="3070503"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Frameworks &amp; Libraries</a:t>
            </a:r>
            <a:endParaRPr lang="en-US" sz="2187" dirty="0"/>
          </a:p>
        </p:txBody>
      </p:sp>
      <p:sp>
        <p:nvSpPr>
          <p:cNvPr id="10" name="Text 6"/>
          <p:cNvSpPr/>
          <p:nvPr/>
        </p:nvSpPr>
        <p:spPr>
          <a:xfrm>
            <a:off x="3482221" y="4531400"/>
            <a:ext cx="9110186" cy="355402"/>
          </a:xfrm>
          <a:prstGeom prst="rect">
            <a:avLst/>
          </a:prstGeom>
          <a:noFill/>
          <a:ln/>
        </p:spPr>
        <p:txBody>
          <a:bodyPr wrap="non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Spring Boot, React, Bootstrap.</a:t>
            </a:r>
            <a:endParaRPr lang="en-US" sz="1750" dirty="0"/>
          </a:p>
        </p:txBody>
      </p:sp>
      <p:pic>
        <p:nvPicPr>
          <p:cNvPr id="11" name="Image 2" descr="preencoded.png"/>
          <p:cNvPicPr>
            <a:picLocks noChangeAspect="1"/>
          </p:cNvPicPr>
          <p:nvPr/>
        </p:nvPicPr>
        <p:blipFill>
          <a:blip r:embed="rId5"/>
          <a:stretch>
            <a:fillRect/>
          </a:stretch>
        </p:blipFill>
        <p:spPr>
          <a:xfrm>
            <a:off x="2037993" y="5517356"/>
            <a:ext cx="1110972" cy="1777484"/>
          </a:xfrm>
          <a:prstGeom prst="rect">
            <a:avLst/>
          </a:prstGeom>
        </p:spPr>
      </p:pic>
      <p:sp>
        <p:nvSpPr>
          <p:cNvPr id="12" name="Text 7"/>
          <p:cNvSpPr/>
          <p:nvPr/>
        </p:nvSpPr>
        <p:spPr>
          <a:xfrm>
            <a:off x="3482221" y="5739527"/>
            <a:ext cx="2221944" cy="347186"/>
          </a:xfrm>
          <a:prstGeom prst="rect">
            <a:avLst/>
          </a:prstGeom>
          <a:noFill/>
          <a:ln/>
        </p:spPr>
        <p:txBody>
          <a:bodyPr wrap="none" rtlCol="0" anchor="t"/>
          <a:lstStyle/>
          <a:p>
            <a:pPr marL="0" indent="0" algn="l">
              <a:lnSpc>
                <a:spcPts val="2734"/>
              </a:lnSpc>
              <a:buNone/>
            </a:pPr>
            <a:r>
              <a:rPr lang="en-US" sz="2187" b="1" kern="0" spc="-66" dirty="0">
                <a:solidFill>
                  <a:srgbClr val="272525"/>
                </a:solidFill>
                <a:latin typeface="p22-mackinac-pro" pitchFamily="34" charset="0"/>
                <a:ea typeface="p22-mackinac-pro" pitchFamily="34" charset="-122"/>
                <a:cs typeface="p22-mackinac-pro" pitchFamily="34" charset="-120"/>
              </a:rPr>
              <a:t>Database</a:t>
            </a:r>
            <a:endParaRPr lang="en-US" sz="2187" dirty="0"/>
          </a:p>
        </p:txBody>
      </p:sp>
      <p:sp>
        <p:nvSpPr>
          <p:cNvPr id="13" name="Text 8"/>
          <p:cNvSpPr/>
          <p:nvPr/>
        </p:nvSpPr>
        <p:spPr>
          <a:xfrm>
            <a:off x="3482221" y="6308884"/>
            <a:ext cx="9110186" cy="355402"/>
          </a:xfrm>
          <a:prstGeom prst="rect">
            <a:avLst/>
          </a:prstGeom>
          <a:noFill/>
          <a:ln/>
        </p:spPr>
        <p:txBody>
          <a:bodyPr wrap="none" rtlCol="0" anchor="t"/>
          <a:lstStyle/>
          <a:p>
            <a:pPr marL="0" indent="0" algn="l">
              <a:lnSpc>
                <a:spcPts val="2799"/>
              </a:lnSpc>
              <a:buNone/>
            </a:pPr>
            <a:r>
              <a:rPr lang="en-US" sz="1750" dirty="0">
                <a:solidFill>
                  <a:srgbClr val="272525"/>
                </a:solidFill>
                <a:latin typeface="Eudoxus Sans" pitchFamily="34" charset="0"/>
                <a:ea typeface="Eudoxus Sans" pitchFamily="34" charset="-122"/>
                <a:cs typeface="Eudoxus Sans" pitchFamily="34" charset="-120"/>
              </a:rPr>
              <a:t>H2</a:t>
            </a:r>
            <a:endParaRPr lang="en-US" sz="1750" dirty="0"/>
          </a:p>
        </p:txBody>
      </p:sp>
      <p:pic>
        <p:nvPicPr>
          <p:cNvPr id="14"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TotalTime>
  <Words>285</Words>
  <Application>Microsoft Office PowerPoint</Application>
  <PresentationFormat>Custom</PresentationFormat>
  <Paragraphs>49</Paragraphs>
  <Slides>10</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Eudoxus Sans</vt:lpstr>
      <vt:lpstr>p22-mackinac-pro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Subhadip Pal</cp:lastModifiedBy>
  <cp:revision>2</cp:revision>
  <dcterms:created xsi:type="dcterms:W3CDTF">2023-11-07T12:44:35Z</dcterms:created>
  <dcterms:modified xsi:type="dcterms:W3CDTF">2023-11-07T13:12:21Z</dcterms:modified>
</cp:coreProperties>
</file>